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86" r:id="rId4"/>
    <p:sldId id="260" r:id="rId5"/>
    <p:sldId id="323" r:id="rId6"/>
    <p:sldId id="324" r:id="rId7"/>
    <p:sldId id="325" r:id="rId8"/>
    <p:sldId id="257" r:id="rId9"/>
    <p:sldId id="261" r:id="rId10"/>
    <p:sldId id="327" r:id="rId11"/>
    <p:sldId id="326" r:id="rId12"/>
    <p:sldId id="262" r:id="rId13"/>
    <p:sldId id="328" r:id="rId14"/>
    <p:sldId id="329" r:id="rId15"/>
    <p:sldId id="330" r:id="rId16"/>
    <p:sldId id="333" r:id="rId17"/>
    <p:sldId id="318" r:id="rId18"/>
    <p:sldId id="332" r:id="rId19"/>
    <p:sldId id="31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B9196-D4C9-402F-8D6E-AD8945E9C058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65C0-7CF9-443C-83D7-1C6D3169C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9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0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8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5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9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7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7F811-0B45-4935-87BF-44F90407FEB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2B6C-3E4F-461B-B21A-0BA40722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cboces.org/UserFiles/Servers/Server_524527/File/Migration/Business/Business%20Office%20Info%20&amp;%20Forms/Web%20Req%20Instruction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ccountspayable@mail.oncboces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jacob@oncboces.org" TargetMode="External"/><Relationship Id="rId2" Type="http://schemas.openxmlformats.org/officeDocument/2006/relationships/hyperlink" Target="mailto:lchase@oncboce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jacob@oncboce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Introduction to ONC BOCES Purchasing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i="1" dirty="0" smtClean="0"/>
              <a:t>Updated August 2018</a:t>
            </a:r>
          </a:p>
        </p:txBody>
      </p:sp>
      <p:pic>
        <p:nvPicPr>
          <p:cNvPr id="1026" name="Picture 2" descr="http://p8cdn4static.sharpschool.com/UserFiles/Servers/Server_524527/Image/lo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7" y="3714069"/>
            <a:ext cx="4939059" cy="25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690688"/>
            <a:ext cx="3775676" cy="488616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086350" y="3783330"/>
            <a:ext cx="1529801" cy="11430"/>
          </a:xfrm>
          <a:prstGeom prst="straightConnector1">
            <a:avLst/>
          </a:prstGeom>
          <a:ln w="1809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71" y="1690688"/>
            <a:ext cx="4425229" cy="493353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Time to enter a requisition…….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Requisition Entry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MyWinCap Web Requisition Instructions link: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http://www.oncboces.org/UserFiles/Servers/Server_524527/File/Migration/Business/Business%20Office%20Info%20&amp;%20Forms/Web%20Req%20Instructions.pdf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15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 Entry -  Helpful Reminders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purchase order is a contract with vendor... it needs to be complete.   </a:t>
            </a:r>
          </a:p>
          <a:p>
            <a:endParaRPr lang="en-US" dirty="0" smtClean="0"/>
          </a:p>
          <a:p>
            <a:r>
              <a:rPr lang="en-US" dirty="0" smtClean="0"/>
              <a:t>Need to know what is being purchased… not just item numbers.  Please use complete descriptions.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 Entry -  Helpful Reminders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46054" cy="4868694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purchases are handled differently.</a:t>
            </a:r>
          </a:p>
          <a:p>
            <a:endParaRPr lang="en-US" dirty="0"/>
          </a:p>
          <a:p>
            <a:r>
              <a:rPr lang="en-US" dirty="0" smtClean="0"/>
              <a:t>Here is a flowchart to assist with any technology purchases:</a:t>
            </a:r>
          </a:p>
          <a:p>
            <a:endParaRPr lang="en-US" dirty="0"/>
          </a:p>
          <a:p>
            <a:r>
              <a:rPr lang="en-US" dirty="0" smtClean="0"/>
              <a:t>Contact Gen Ballard with any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54" y="1428206"/>
            <a:ext cx="7598740" cy="52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 Approval Process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eight levels in the PO approval process.</a:t>
            </a:r>
            <a:endParaRPr lang="en-US" dirty="0"/>
          </a:p>
          <a:p>
            <a:r>
              <a:rPr lang="en-US" dirty="0" smtClean="0"/>
              <a:t>Why?</a:t>
            </a:r>
          </a:p>
          <a:p>
            <a:r>
              <a:rPr lang="en-US" dirty="0"/>
              <a:t>P</a:t>
            </a:r>
            <a:r>
              <a:rPr lang="en-US" dirty="0" smtClean="0"/>
              <a:t>urchasing Assistant reviews all requisitions to ensure compliance with our purchasing policies.</a:t>
            </a:r>
          </a:p>
          <a:p>
            <a:r>
              <a:rPr lang="en-US" dirty="0"/>
              <a:t>P</a:t>
            </a:r>
            <a:r>
              <a:rPr lang="en-US" dirty="0" smtClean="0"/>
              <a:t>rincipals/Program Leaders/Coordinators/Directors/Assistant Superintendent are responsible for their own programs and budgets.  They need to be able to approve or disapprove each purchase.</a:t>
            </a:r>
          </a:p>
          <a:p>
            <a:r>
              <a:rPr lang="en-US" dirty="0" smtClean="0"/>
              <a:t>Technology purchases need approval by our Network Administrator.</a:t>
            </a:r>
          </a:p>
          <a:p>
            <a:r>
              <a:rPr lang="en-US" dirty="0" smtClean="0"/>
              <a:t>Deputy Superintendent oversees all programs and wants to know what is being purchased.</a:t>
            </a:r>
          </a:p>
          <a:p>
            <a:r>
              <a:rPr lang="en-US" dirty="0" smtClean="0"/>
              <a:t>Purchasing Agent approval is required. 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1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956"/>
          <a:stretch/>
        </p:blipFill>
        <p:spPr>
          <a:xfrm>
            <a:off x="378865" y="56756"/>
            <a:ext cx="1143265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 Approval Process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requisitioner, if you receive an email from WinCap about a requisition needing approval…..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means your PND(requisition) has been referred back to you.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Check the history… the reason why it was referred back will be under the approver who referred it back with a reason.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the correction and submit again.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4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 Approval Process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Once PO is approved, PO is sent to Program Secretary who disburses it to vendor.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 Secretary tracks all purchase orders and receives them in when delivered.</a:t>
            </a:r>
          </a:p>
          <a:p>
            <a:endParaRPr lang="en-US" dirty="0" smtClean="0"/>
          </a:p>
          <a:p>
            <a:r>
              <a:rPr lang="en-US" dirty="0" smtClean="0"/>
              <a:t>Vendors should send all original invoices to the Business Office (mail or electronically to </a:t>
            </a:r>
            <a:r>
              <a:rPr lang="en-US" dirty="0" smtClean="0">
                <a:hlinkClick r:id="rId2"/>
              </a:rPr>
              <a:t>accountspayable@mail.oncboces.org</a:t>
            </a:r>
            <a:r>
              <a:rPr lang="en-US" dirty="0" smtClean="0"/>
              <a:t>)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P-Card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p-card?</a:t>
            </a:r>
          </a:p>
          <a:p>
            <a:pPr lvl="1"/>
            <a:r>
              <a:rPr lang="en-US" dirty="0" smtClean="0"/>
              <a:t>P = “Payment” (credit card)</a:t>
            </a:r>
          </a:p>
          <a:p>
            <a:pPr lvl="1"/>
            <a:r>
              <a:rPr lang="en-US" dirty="0" smtClean="0"/>
              <a:t>Must have an approved PO in place before using p-card!</a:t>
            </a:r>
          </a:p>
          <a:p>
            <a:pPr lvl="1"/>
            <a:r>
              <a:rPr lang="en-US" dirty="0" smtClean="0"/>
              <a:t>$0 credit limit until increased with </a:t>
            </a:r>
            <a:r>
              <a:rPr lang="en-US" u="sng" dirty="0" smtClean="0"/>
              <a:t>approved</a:t>
            </a:r>
            <a:r>
              <a:rPr lang="en-US" dirty="0" smtClean="0"/>
              <a:t> PO amounts</a:t>
            </a:r>
          </a:p>
          <a:p>
            <a:pPr lvl="1"/>
            <a:r>
              <a:rPr lang="en-US" dirty="0" smtClean="0"/>
              <a:t>Detailed receipts are required</a:t>
            </a:r>
          </a:p>
          <a:p>
            <a:pPr lvl="1"/>
            <a:r>
              <a:rPr lang="en-US" dirty="0" smtClean="0"/>
              <a:t>You will be invoiced for purchases not in compliance with ONC BOCES purchasing policy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If interested, contact Cathy Jacob, Purchasing Assistant. 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3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8707"/>
            <a:ext cx="10515600" cy="5358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b="1" u="sng" dirty="0" smtClean="0"/>
              <a:t>Contact Information:</a:t>
            </a:r>
          </a:p>
          <a:p>
            <a:pPr marL="0" indent="0">
              <a:buNone/>
            </a:pPr>
            <a:r>
              <a:rPr lang="en-US" sz="3000" b="1" dirty="0" smtClean="0"/>
              <a:t>Lynn Chase </a:t>
            </a:r>
            <a:r>
              <a:rPr lang="en-US" sz="3000" b="1" dirty="0" smtClean="0">
                <a:hlinkClick r:id="rId2"/>
              </a:rPr>
              <a:t>lchase@oncboces.org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(607) 588-6291 ext. 2172</a:t>
            </a:r>
          </a:p>
          <a:p>
            <a:pPr marL="0" indent="0">
              <a:buNone/>
            </a:pPr>
            <a:r>
              <a:rPr lang="en-US" sz="3000" b="1" dirty="0" smtClean="0"/>
              <a:t>Cathy Jacob </a:t>
            </a:r>
            <a:r>
              <a:rPr lang="en-US" sz="3000" b="1" dirty="0" smtClean="0">
                <a:hlinkClick r:id="rId3"/>
              </a:rPr>
              <a:t>cjacob@oncboces.org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(607) 588-6291 ext. 2126</a:t>
            </a:r>
          </a:p>
          <a:p>
            <a:pPr marL="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6770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Agenda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264073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Purchasing</a:t>
            </a:r>
          </a:p>
          <a:p>
            <a:pPr lvl="2"/>
            <a:r>
              <a:rPr lang="en-US" sz="2800" dirty="0" smtClean="0"/>
              <a:t>Guidelines</a:t>
            </a:r>
          </a:p>
          <a:p>
            <a:pPr lvl="2"/>
            <a:r>
              <a:rPr lang="en-US" sz="2800" dirty="0" smtClean="0"/>
              <a:t>Where to start</a:t>
            </a:r>
          </a:p>
          <a:p>
            <a:pPr lvl="2"/>
            <a:r>
              <a:rPr lang="en-US" sz="2800" dirty="0" smtClean="0"/>
              <a:t>Requisition Entry</a:t>
            </a:r>
          </a:p>
          <a:p>
            <a:pPr lvl="2"/>
            <a:r>
              <a:rPr lang="en-US" sz="2800" dirty="0" smtClean="0"/>
              <a:t>Helpful Reminders</a:t>
            </a:r>
          </a:p>
          <a:p>
            <a:pPr lvl="2"/>
            <a:r>
              <a:rPr lang="en-US" sz="2800" dirty="0" smtClean="0"/>
              <a:t>PO Approval Process</a:t>
            </a:r>
          </a:p>
          <a:p>
            <a:pPr lvl="2"/>
            <a:r>
              <a:rPr lang="en-US" sz="2800" dirty="0" smtClean="0"/>
              <a:t>P-Card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guides our Purchasing process?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264073" cy="4351338"/>
          </a:xfrm>
        </p:spPr>
        <p:txBody>
          <a:bodyPr/>
          <a:lstStyle/>
          <a:p>
            <a:r>
              <a:rPr lang="en-US" dirty="0" smtClean="0"/>
              <a:t>Board policy </a:t>
            </a:r>
            <a:r>
              <a:rPr lang="en-US" sz="2000" i="1" dirty="0" smtClean="0"/>
              <a:t>(can be found our website)</a:t>
            </a:r>
          </a:p>
          <a:p>
            <a:pPr lvl="1"/>
            <a:r>
              <a:rPr lang="en-US" dirty="0" smtClean="0"/>
              <a:t>Policy #6700 Purchasing</a:t>
            </a:r>
          </a:p>
          <a:p>
            <a:pPr lvl="1"/>
            <a:r>
              <a:rPr lang="en-US" dirty="0" smtClean="0"/>
              <a:t>Policy #6700-R Purchasing Regulation</a:t>
            </a:r>
          </a:p>
          <a:p>
            <a:pPr lvl="1"/>
            <a:r>
              <a:rPr lang="en-US" dirty="0" smtClean="0"/>
              <a:t>Policy #6710 Purchasing Authority</a:t>
            </a:r>
          </a:p>
          <a:p>
            <a:pPr lvl="1"/>
            <a:r>
              <a:rPr lang="en-US" dirty="0" smtClean="0"/>
              <a:t>Policy #6740 Purchasing Procedures</a:t>
            </a:r>
          </a:p>
          <a:p>
            <a:pPr lvl="1"/>
            <a:r>
              <a:rPr lang="en-US" dirty="0" smtClean="0"/>
              <a:t>Policy #6740-R Purchasing Procedures Regulation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Policy #6830 Expense Reimbursement</a:t>
            </a:r>
          </a:p>
          <a:p>
            <a:pPr lvl="1"/>
            <a:r>
              <a:rPr lang="en-US" dirty="0" smtClean="0"/>
              <a:t>Policy #8334 Use of District Credit Cards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1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Purchasing Directive from BOE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Policy #6700 Purchasing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“….to purchase competitively, without prejudice or favoritism, and to seek the </a:t>
            </a:r>
            <a:r>
              <a:rPr lang="en-US" u="dbl" dirty="0" smtClean="0"/>
              <a:t>maximum educational value for every dollar expended</a:t>
            </a:r>
            <a:r>
              <a:rPr lang="en-US" dirty="0" smtClean="0"/>
              <a:t>”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“Competitive bids or quotations shall be solicited in connection with purchases pursuant to law.”</a:t>
            </a:r>
          </a:p>
        </p:txBody>
      </p:sp>
    </p:spTree>
    <p:extLst>
      <p:ext uri="{BB962C8B-B14F-4D97-AF65-F5344CB8AC3E}">
        <p14:creationId xmlns:p14="http://schemas.microsoft.com/office/powerpoint/2010/main" val="1680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 to accomplish Purchasing directive from BOE….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Policy #6700-R Purchasing Regulation</a:t>
            </a:r>
          </a:p>
          <a:p>
            <a:pPr lvl="1"/>
            <a:r>
              <a:rPr lang="en-US" dirty="0" smtClean="0"/>
              <a:t>Establishes best value</a:t>
            </a:r>
          </a:p>
          <a:p>
            <a:pPr lvl="1"/>
            <a:r>
              <a:rPr lang="en-US" dirty="0" smtClean="0"/>
              <a:t>Describes General Municipal Law for bidding purposes</a:t>
            </a:r>
            <a:endParaRPr lang="en-US" dirty="0"/>
          </a:p>
          <a:p>
            <a:pPr lvl="1"/>
            <a:r>
              <a:rPr lang="en-US" dirty="0" smtClean="0"/>
              <a:t>Establishes quoting thresholds</a:t>
            </a:r>
          </a:p>
        </p:txBody>
      </p:sp>
    </p:spTree>
    <p:extLst>
      <p:ext uri="{BB962C8B-B14F-4D97-AF65-F5344CB8AC3E}">
        <p14:creationId xmlns:p14="http://schemas.microsoft.com/office/powerpoint/2010/main" val="9027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 to accomplish Purchasing directives from BOE….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Policy # 6710 Purchasing Authority</a:t>
            </a:r>
          </a:p>
          <a:p>
            <a:pPr lvl="1"/>
            <a:r>
              <a:rPr lang="en-US" dirty="0" smtClean="0"/>
              <a:t>Designates  School Business Executive (Director of Management Services) as Purchasing Agent</a:t>
            </a:r>
          </a:p>
          <a:p>
            <a:pPr lvl="2"/>
            <a:r>
              <a:rPr lang="en-US" dirty="0" smtClean="0"/>
              <a:t>PO is not a PO until approved by the Purchasing Agent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Policy #6740 Purchasing Procedures</a:t>
            </a:r>
          </a:p>
          <a:p>
            <a:pPr lvl="1"/>
            <a:r>
              <a:rPr lang="en-US" dirty="0" smtClean="0"/>
              <a:t>Required to have procedures on how purchasing is to be done at our BOCES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Policy #6740-R Purchasing Procedures Regulation</a:t>
            </a:r>
          </a:p>
          <a:p>
            <a:pPr lvl="1"/>
            <a:r>
              <a:rPr lang="en-US" dirty="0" smtClean="0"/>
              <a:t>A broad overview of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8707"/>
            <a:ext cx="10515600" cy="5358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So many policies… where do I start?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2089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449050" y="201004"/>
            <a:ext cx="1708150" cy="806450"/>
          </a:xfrm>
          <a:prstGeom prst="cloudCallout">
            <a:avLst>
              <a:gd name="adj1" fmla="val -129628"/>
              <a:gd name="adj2" fmla="val 20770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 do I start?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le 5"/>
          <p:cNvSpPr>
            <a:spLocks noChangeArrowheads="1"/>
          </p:cNvSpPr>
          <p:nvPr/>
        </p:nvSpPr>
        <p:spPr bwMode="auto">
          <a:xfrm>
            <a:off x="2694808" y="1919645"/>
            <a:ext cx="1603922" cy="945958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item or service $20,000 or more?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Callout 2 6"/>
          <p:cNvSpPr>
            <a:spLocks/>
          </p:cNvSpPr>
          <p:nvPr/>
        </p:nvSpPr>
        <p:spPr bwMode="auto">
          <a:xfrm>
            <a:off x="3161508" y="3080240"/>
            <a:ext cx="1030137" cy="937710"/>
          </a:xfrm>
          <a:prstGeom prst="borderCallout2">
            <a:avLst>
              <a:gd name="adj1" fmla="val 20713"/>
              <a:gd name="adj2" fmla="val 333"/>
              <a:gd name="adj3" fmla="val 18750"/>
              <a:gd name="adj4" fmla="val -16667"/>
              <a:gd name="adj5" fmla="val -18588"/>
              <a:gd name="adj6" fmla="val -17240"/>
            </a:avLst>
          </a:prstGeom>
          <a:solidFill>
            <a:srgbClr val="70AD47"/>
          </a:solidFill>
          <a:ln w="12700" cmpd="sng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purchased on a bid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17145" y="1917081"/>
            <a:ext cx="1623015" cy="1156235"/>
          </a:xfrm>
          <a:prstGeom prst="rect">
            <a:avLst/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item or service 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“LIKE”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 items or services purchased by other ONC Programs?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53237" y="3254896"/>
            <a:ext cx="1553440" cy="1131261"/>
          </a:xfrm>
          <a:prstGeom prst="rect">
            <a:avLst/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BOCES purchase $20,000 or more of these like items or services?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Hexagon 12"/>
          <p:cNvSpPr>
            <a:spLocks noChangeArrowheads="1"/>
          </p:cNvSpPr>
          <p:nvPr/>
        </p:nvSpPr>
        <p:spPr bwMode="auto">
          <a:xfrm>
            <a:off x="4244728" y="4700769"/>
            <a:ext cx="1800178" cy="186038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Examples: office supplies, welding supplies, technology, culinary (food)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le 15"/>
          <p:cNvSpPr>
            <a:spLocks noChangeArrowheads="1"/>
          </p:cNvSpPr>
          <p:nvPr/>
        </p:nvSpPr>
        <p:spPr bwMode="auto">
          <a:xfrm>
            <a:off x="8887666" y="196595"/>
            <a:ext cx="1600200" cy="85738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item or service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than $20,000?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76110" y="1459042"/>
            <a:ext cx="334350" cy="458039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7"/>
          <p:cNvSpPr>
            <a:spLocks noChangeArrowheads="1"/>
          </p:cNvSpPr>
          <p:nvPr/>
        </p:nvSpPr>
        <p:spPr bwMode="auto">
          <a:xfrm rot="2289991">
            <a:off x="5781324" y="4606046"/>
            <a:ext cx="1585611" cy="1077404"/>
          </a:xfrm>
          <a:prstGeom prst="ellipse">
            <a:avLst/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is not per vendor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779811" y="1177677"/>
            <a:ext cx="3949734" cy="781776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required to buy from bid, but should always look to get best price or value!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20"/>
          <p:cNvSpPr>
            <a:spLocks noChangeArrowheads="1"/>
          </p:cNvSpPr>
          <p:nvPr/>
        </p:nvSpPr>
        <p:spPr bwMode="auto">
          <a:xfrm>
            <a:off x="346603" y="4343265"/>
            <a:ext cx="2127598" cy="8348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/>
          </a:gra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Services (architect, accountant, attorney) – need to do RFP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rapezoid 22"/>
          <p:cNvSpPr>
            <a:spLocks/>
          </p:cNvSpPr>
          <p:nvPr/>
        </p:nvSpPr>
        <p:spPr bwMode="auto">
          <a:xfrm>
            <a:off x="8146178" y="2073753"/>
            <a:ext cx="3373088" cy="444500"/>
          </a:xfrm>
          <a:custGeom>
            <a:avLst/>
            <a:gdLst>
              <a:gd name="T0" fmla="*/ 0 w 2095500"/>
              <a:gd name="T1" fmla="*/ 444500 h 444500"/>
              <a:gd name="T2" fmla="*/ 111125 w 2095500"/>
              <a:gd name="T3" fmla="*/ 0 h 444500"/>
              <a:gd name="T4" fmla="*/ 1984375 w 2095500"/>
              <a:gd name="T5" fmla="*/ 0 h 444500"/>
              <a:gd name="T6" fmla="*/ 2095500 w 2095500"/>
              <a:gd name="T7" fmla="*/ 444500 h 444500"/>
              <a:gd name="T8" fmla="*/ 0 w 2095500"/>
              <a:gd name="T9" fmla="*/ 444500 h 444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5500"/>
              <a:gd name="T16" fmla="*/ 0 h 444500"/>
              <a:gd name="T17" fmla="*/ 2095500 w 2095500"/>
              <a:gd name="T18" fmla="*/ 444500 h 444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00" h="444500">
                <a:moveTo>
                  <a:pt x="0" y="444500"/>
                </a:moveTo>
                <a:lnTo>
                  <a:pt x="111125" y="0"/>
                </a:lnTo>
                <a:lnTo>
                  <a:pt x="1984375" y="0"/>
                </a:lnTo>
                <a:lnTo>
                  <a:pt x="2095500" y="444500"/>
                </a:lnTo>
                <a:lnTo>
                  <a:pt x="0" y="44450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quote guidelines: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7303841" y="2727803"/>
            <a:ext cx="956199" cy="85622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 less than $500</a:t>
            </a:r>
          </a:p>
        </p:txBody>
      </p:sp>
      <p:sp>
        <p:nvSpPr>
          <p:cNvPr id="25" name="Round Diagonal Corner Rectangle 24"/>
          <p:cNvSpPr/>
          <p:nvPr/>
        </p:nvSpPr>
        <p:spPr>
          <a:xfrm>
            <a:off x="8473427" y="2716012"/>
            <a:ext cx="880710" cy="89110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 $500  to $2,500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9599524" y="2735759"/>
            <a:ext cx="922648" cy="9028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 $2,501 to $5,000</a:t>
            </a:r>
          </a:p>
        </p:txBody>
      </p:sp>
      <p:sp>
        <p:nvSpPr>
          <p:cNvPr id="27" name="Round Diagonal Corner Rectangle 26"/>
          <p:cNvSpPr/>
          <p:nvPr/>
        </p:nvSpPr>
        <p:spPr>
          <a:xfrm>
            <a:off x="10784563" y="2697879"/>
            <a:ext cx="989276" cy="90923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 $5,001 to $19,999</a:t>
            </a:r>
          </a:p>
        </p:txBody>
      </p:sp>
      <p:sp>
        <p:nvSpPr>
          <p:cNvPr id="19" name="Snip Same Side Corner Rectangle 31"/>
          <p:cNvSpPr>
            <a:spLocks/>
          </p:cNvSpPr>
          <p:nvPr/>
        </p:nvSpPr>
        <p:spPr bwMode="auto">
          <a:xfrm>
            <a:off x="8383077" y="3825100"/>
            <a:ext cx="1000342" cy="985093"/>
          </a:xfrm>
          <a:custGeom>
            <a:avLst/>
            <a:gdLst>
              <a:gd name="T0" fmla="*/ 137586 w 889000"/>
              <a:gd name="T1" fmla="*/ 0 h 825500"/>
              <a:gd name="T2" fmla="*/ 751414 w 889000"/>
              <a:gd name="T3" fmla="*/ 0 h 825500"/>
              <a:gd name="T4" fmla="*/ 889000 w 889000"/>
              <a:gd name="T5" fmla="*/ 137586 h 825500"/>
              <a:gd name="T6" fmla="*/ 889000 w 889000"/>
              <a:gd name="T7" fmla="*/ 825500 h 825500"/>
              <a:gd name="T8" fmla="*/ 889000 w 889000"/>
              <a:gd name="T9" fmla="*/ 825500 h 825500"/>
              <a:gd name="T10" fmla="*/ 0 w 889000"/>
              <a:gd name="T11" fmla="*/ 825500 h 825500"/>
              <a:gd name="T12" fmla="*/ 0 w 889000"/>
              <a:gd name="T13" fmla="*/ 825500 h 825500"/>
              <a:gd name="T14" fmla="*/ 0 w 889000"/>
              <a:gd name="T15" fmla="*/ 137586 h 825500"/>
              <a:gd name="T16" fmla="*/ 137586 w 889000"/>
              <a:gd name="T17" fmla="*/ 0 h 825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9000"/>
              <a:gd name="T28" fmla="*/ 0 h 825500"/>
              <a:gd name="T29" fmla="*/ 889000 w 889000"/>
              <a:gd name="T30" fmla="*/ 825500 h 825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9000" h="825500">
                <a:moveTo>
                  <a:pt x="137586" y="0"/>
                </a:moveTo>
                <a:lnTo>
                  <a:pt x="751414" y="0"/>
                </a:lnTo>
                <a:lnTo>
                  <a:pt x="889000" y="137586"/>
                </a:lnTo>
                <a:lnTo>
                  <a:pt x="889000" y="825500"/>
                </a:lnTo>
                <a:lnTo>
                  <a:pt x="0" y="825500"/>
                </a:lnTo>
                <a:lnTo>
                  <a:pt x="0" y="137586"/>
                </a:lnTo>
                <a:lnTo>
                  <a:pt x="137586" y="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verbal quotes (one using plus another)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Snip Same Side Corner Rectangle 32"/>
          <p:cNvSpPr>
            <a:spLocks/>
          </p:cNvSpPr>
          <p:nvPr/>
        </p:nvSpPr>
        <p:spPr bwMode="auto">
          <a:xfrm>
            <a:off x="9616964" y="3843179"/>
            <a:ext cx="869621" cy="998542"/>
          </a:xfrm>
          <a:custGeom>
            <a:avLst/>
            <a:gdLst>
              <a:gd name="T0" fmla="*/ 122769 w 736600"/>
              <a:gd name="T1" fmla="*/ 0 h 812800"/>
              <a:gd name="T2" fmla="*/ 613831 w 736600"/>
              <a:gd name="T3" fmla="*/ 0 h 812800"/>
              <a:gd name="T4" fmla="*/ 736600 w 736600"/>
              <a:gd name="T5" fmla="*/ 122769 h 812800"/>
              <a:gd name="T6" fmla="*/ 736600 w 736600"/>
              <a:gd name="T7" fmla="*/ 812800 h 812800"/>
              <a:gd name="T8" fmla="*/ 736600 w 736600"/>
              <a:gd name="T9" fmla="*/ 812800 h 812800"/>
              <a:gd name="T10" fmla="*/ 0 w 736600"/>
              <a:gd name="T11" fmla="*/ 812800 h 812800"/>
              <a:gd name="T12" fmla="*/ 0 w 736600"/>
              <a:gd name="T13" fmla="*/ 812800 h 812800"/>
              <a:gd name="T14" fmla="*/ 0 w 736600"/>
              <a:gd name="T15" fmla="*/ 122769 h 812800"/>
              <a:gd name="T16" fmla="*/ 122769 w 736600"/>
              <a:gd name="T17" fmla="*/ 0 h 812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6600"/>
              <a:gd name="T28" fmla="*/ 0 h 812800"/>
              <a:gd name="T29" fmla="*/ 736600 w 736600"/>
              <a:gd name="T30" fmla="*/ 812800 h 812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6600" h="812800">
                <a:moveTo>
                  <a:pt x="122769" y="0"/>
                </a:moveTo>
                <a:lnTo>
                  <a:pt x="613831" y="0"/>
                </a:lnTo>
                <a:lnTo>
                  <a:pt x="736600" y="122769"/>
                </a:lnTo>
                <a:lnTo>
                  <a:pt x="736600" y="812800"/>
                </a:lnTo>
                <a:lnTo>
                  <a:pt x="0" y="812800"/>
                </a:lnTo>
                <a:lnTo>
                  <a:pt x="0" y="122769"/>
                </a:lnTo>
                <a:lnTo>
                  <a:pt x="122769" y="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written quotes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Snip Same Side Corner Rectangle 34"/>
          <p:cNvSpPr>
            <a:spLocks/>
          </p:cNvSpPr>
          <p:nvPr/>
        </p:nvSpPr>
        <p:spPr bwMode="auto">
          <a:xfrm>
            <a:off x="10784563" y="3902700"/>
            <a:ext cx="1041513" cy="1002083"/>
          </a:xfrm>
          <a:custGeom>
            <a:avLst/>
            <a:gdLst>
              <a:gd name="T0" fmla="*/ 122769 w 736600"/>
              <a:gd name="T1" fmla="*/ 0 h 812800"/>
              <a:gd name="T2" fmla="*/ 613831 w 736600"/>
              <a:gd name="T3" fmla="*/ 0 h 812800"/>
              <a:gd name="T4" fmla="*/ 736600 w 736600"/>
              <a:gd name="T5" fmla="*/ 122769 h 812800"/>
              <a:gd name="T6" fmla="*/ 736600 w 736600"/>
              <a:gd name="T7" fmla="*/ 812800 h 812800"/>
              <a:gd name="T8" fmla="*/ 736600 w 736600"/>
              <a:gd name="T9" fmla="*/ 812800 h 812800"/>
              <a:gd name="T10" fmla="*/ 0 w 736600"/>
              <a:gd name="T11" fmla="*/ 812800 h 812800"/>
              <a:gd name="T12" fmla="*/ 0 w 736600"/>
              <a:gd name="T13" fmla="*/ 812800 h 812800"/>
              <a:gd name="T14" fmla="*/ 0 w 736600"/>
              <a:gd name="T15" fmla="*/ 122769 h 812800"/>
              <a:gd name="T16" fmla="*/ 122769 w 736600"/>
              <a:gd name="T17" fmla="*/ 0 h 812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6600"/>
              <a:gd name="T28" fmla="*/ 0 h 812800"/>
              <a:gd name="T29" fmla="*/ 736600 w 736600"/>
              <a:gd name="T30" fmla="*/ 812800 h 812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6600" h="812800">
                <a:moveTo>
                  <a:pt x="122769" y="0"/>
                </a:moveTo>
                <a:lnTo>
                  <a:pt x="613831" y="0"/>
                </a:lnTo>
                <a:lnTo>
                  <a:pt x="736600" y="122769"/>
                </a:lnTo>
                <a:lnTo>
                  <a:pt x="736600" y="812800"/>
                </a:lnTo>
                <a:lnTo>
                  <a:pt x="0" y="812800"/>
                </a:lnTo>
                <a:lnTo>
                  <a:pt x="0" y="122769"/>
                </a:lnTo>
                <a:lnTo>
                  <a:pt x="122769" y="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formal quotes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ounded Rectangle 35"/>
          <p:cNvSpPr>
            <a:spLocks noChangeArrowheads="1"/>
          </p:cNvSpPr>
          <p:nvPr/>
        </p:nvSpPr>
        <p:spPr bwMode="auto">
          <a:xfrm>
            <a:off x="7693506" y="5228708"/>
            <a:ext cx="1220276" cy="129181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endor name, person who gave quote, date and price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ounded Rectangle 36"/>
          <p:cNvSpPr>
            <a:spLocks noChangeArrowheads="1"/>
          </p:cNvSpPr>
          <p:nvPr/>
        </p:nvSpPr>
        <p:spPr bwMode="auto">
          <a:xfrm>
            <a:off x="9273516" y="5135733"/>
            <a:ext cx="1213069" cy="147776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Quotes on vendor letterhead or internet price sheet with price circled.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ounded Rectangle 38"/>
          <p:cNvSpPr>
            <a:spLocks noChangeArrowheads="1"/>
          </p:cNvSpPr>
          <p:nvPr/>
        </p:nvSpPr>
        <p:spPr bwMode="auto">
          <a:xfrm>
            <a:off x="10774053" y="5154994"/>
            <a:ext cx="1108341" cy="150727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Quotes on vendor letterhead or internet price sheet with price circled.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" name="Snip Same Side Corner Rectangle 43"/>
          <p:cNvSpPr>
            <a:spLocks/>
          </p:cNvSpPr>
          <p:nvPr/>
        </p:nvSpPr>
        <p:spPr bwMode="auto">
          <a:xfrm>
            <a:off x="7345414" y="3823612"/>
            <a:ext cx="893605" cy="1007599"/>
          </a:xfrm>
          <a:custGeom>
            <a:avLst/>
            <a:gdLst>
              <a:gd name="T0" fmla="*/ 117477 w 704850"/>
              <a:gd name="T1" fmla="*/ 0 h 781050"/>
              <a:gd name="T2" fmla="*/ 587373 w 704850"/>
              <a:gd name="T3" fmla="*/ 0 h 781050"/>
              <a:gd name="T4" fmla="*/ 704850 w 704850"/>
              <a:gd name="T5" fmla="*/ 117477 h 781050"/>
              <a:gd name="T6" fmla="*/ 704850 w 704850"/>
              <a:gd name="T7" fmla="*/ 781050 h 781050"/>
              <a:gd name="T8" fmla="*/ 704850 w 704850"/>
              <a:gd name="T9" fmla="*/ 781050 h 781050"/>
              <a:gd name="T10" fmla="*/ 0 w 704850"/>
              <a:gd name="T11" fmla="*/ 781050 h 781050"/>
              <a:gd name="T12" fmla="*/ 0 w 704850"/>
              <a:gd name="T13" fmla="*/ 781050 h 781050"/>
              <a:gd name="T14" fmla="*/ 0 w 704850"/>
              <a:gd name="T15" fmla="*/ 117477 h 781050"/>
              <a:gd name="T16" fmla="*/ 117477 w 704850"/>
              <a:gd name="T17" fmla="*/ 0 h 7810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04850"/>
              <a:gd name="T28" fmla="*/ 0 h 781050"/>
              <a:gd name="T29" fmla="*/ 704850 w 704850"/>
              <a:gd name="T30" fmla="*/ 781050 h 7810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04850" h="781050">
                <a:moveTo>
                  <a:pt x="117477" y="0"/>
                </a:moveTo>
                <a:lnTo>
                  <a:pt x="587373" y="0"/>
                </a:lnTo>
                <a:lnTo>
                  <a:pt x="704850" y="117477"/>
                </a:lnTo>
                <a:lnTo>
                  <a:pt x="704850" y="781050"/>
                </a:lnTo>
                <a:lnTo>
                  <a:pt x="0" y="781050"/>
                </a:lnTo>
                <a:lnTo>
                  <a:pt x="0" y="117477"/>
                </a:lnTo>
                <a:lnTo>
                  <a:pt x="117477" y="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additional quote needed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904441" y="2524603"/>
            <a:ext cx="355600" cy="21590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966054" y="2534749"/>
            <a:ext cx="0" cy="17780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62935" y="2534749"/>
            <a:ext cx="15188" cy="20101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93517" y="2534749"/>
            <a:ext cx="15620" cy="17583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3" idx="0"/>
          </p:cNvCxnSpPr>
          <p:nvPr/>
        </p:nvCxnSpPr>
        <p:spPr>
          <a:xfrm flipH="1">
            <a:off x="8303644" y="4810193"/>
            <a:ext cx="460527" cy="418515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44817" y="4410571"/>
            <a:ext cx="0" cy="26887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0" name="Rectangle 5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1" name="Rectangle 6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Rectangle 68"/>
          <p:cNvSpPr>
            <a:spLocks noChangeArrowheads="1"/>
          </p:cNvSpPr>
          <p:nvPr/>
        </p:nvSpPr>
        <p:spPr bwMode="auto">
          <a:xfrm>
            <a:off x="0" y="812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Rectangle 69"/>
          <p:cNvSpPr>
            <a:spLocks noChangeArrowheads="1"/>
          </p:cNvSpPr>
          <p:nvPr/>
        </p:nvSpPr>
        <p:spPr bwMode="auto">
          <a:xfrm>
            <a:off x="0" y="1168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Rectangle 70"/>
          <p:cNvSpPr>
            <a:spLocks noChangeArrowheads="1"/>
          </p:cNvSpPr>
          <p:nvPr/>
        </p:nvSpPr>
        <p:spPr bwMode="auto">
          <a:xfrm>
            <a:off x="0" y="1524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6" name="Oval 2055"/>
          <p:cNvSpPr/>
          <p:nvPr/>
        </p:nvSpPr>
        <p:spPr>
          <a:xfrm>
            <a:off x="370910" y="171830"/>
            <a:ext cx="2529319" cy="12912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Purchasing</a:t>
            </a:r>
            <a:endParaRPr lang="en-US" sz="2800" b="1" dirty="0"/>
          </a:p>
        </p:txBody>
      </p:sp>
      <p:sp>
        <p:nvSpPr>
          <p:cNvPr id="2057" name="Down Arrow 2056"/>
          <p:cNvSpPr/>
          <p:nvPr/>
        </p:nvSpPr>
        <p:spPr>
          <a:xfrm rot="1101093">
            <a:off x="1174767" y="1504063"/>
            <a:ext cx="591570" cy="436848"/>
          </a:xfrm>
          <a:prstGeom prst="downArrow">
            <a:avLst/>
          </a:prstGeom>
          <a:solidFill>
            <a:srgbClr val="7030A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6-Point Star 2057"/>
          <p:cNvSpPr/>
          <p:nvPr/>
        </p:nvSpPr>
        <p:spPr>
          <a:xfrm rot="20472325">
            <a:off x="221490" y="1681511"/>
            <a:ext cx="2152698" cy="238301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Best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Price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or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Value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500286" y="450850"/>
            <a:ext cx="1751287" cy="1056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Rectangle 2067"/>
          <p:cNvSpPr/>
          <p:nvPr/>
        </p:nvSpPr>
        <p:spPr>
          <a:xfrm>
            <a:off x="2688917" y="4260968"/>
            <a:ext cx="1390895" cy="17495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Bids: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DCMO bids, NYS contract, ONC BOCES bid, National Purchasing Cooperative bid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070" name="Straight Connector 2069"/>
          <p:cNvCxnSpPr/>
          <p:nvPr/>
        </p:nvCxnSpPr>
        <p:spPr>
          <a:xfrm flipH="1">
            <a:off x="2041582" y="2969994"/>
            <a:ext cx="758830" cy="1354776"/>
          </a:xfrm>
          <a:prstGeom prst="line">
            <a:avLst/>
          </a:prstGeom>
          <a:ln w="603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566836" y="1053984"/>
            <a:ext cx="223163" cy="81824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0"/>
          </p:cNvCxnSpPr>
          <p:nvPr/>
        </p:nvCxnSpPr>
        <p:spPr>
          <a:xfrm flipH="1">
            <a:off x="5729957" y="3062803"/>
            <a:ext cx="8987" cy="192093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8" idx="1"/>
          </p:cNvCxnSpPr>
          <p:nvPr/>
        </p:nvCxnSpPr>
        <p:spPr>
          <a:xfrm rot="10800000">
            <a:off x="4275045" y="3457907"/>
            <a:ext cx="678193" cy="362621"/>
          </a:xfrm>
          <a:prstGeom prst="bentConnector3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" idx="1"/>
          </p:cNvCxnSpPr>
          <p:nvPr/>
        </p:nvCxnSpPr>
        <p:spPr>
          <a:xfrm>
            <a:off x="3676577" y="4017950"/>
            <a:ext cx="0" cy="213348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6" name="Wave 2085"/>
          <p:cNvSpPr/>
          <p:nvPr/>
        </p:nvSpPr>
        <p:spPr>
          <a:xfrm rot="20861391">
            <a:off x="3847888" y="1028844"/>
            <a:ext cx="1100085" cy="767519"/>
          </a:xfrm>
          <a:prstGeom prst="wave">
            <a:avLst>
              <a:gd name="adj1" fmla="val 12500"/>
              <a:gd name="adj2" fmla="val -6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Question</a:t>
            </a:r>
          </a:p>
        </p:txBody>
      </p:sp>
      <p:sp>
        <p:nvSpPr>
          <p:cNvPr id="109" name="Wave 108"/>
          <p:cNvSpPr/>
          <p:nvPr/>
        </p:nvSpPr>
        <p:spPr>
          <a:xfrm rot="21177962">
            <a:off x="6905692" y="500076"/>
            <a:ext cx="1161109" cy="692205"/>
          </a:xfrm>
          <a:prstGeom prst="wave">
            <a:avLst>
              <a:gd name="adj1" fmla="val 12500"/>
              <a:gd name="adj2" fmla="val -6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 Question</a:t>
            </a:r>
          </a:p>
        </p:txBody>
      </p:sp>
      <p:sp>
        <p:nvSpPr>
          <p:cNvPr id="110" name="Wave 109"/>
          <p:cNvSpPr/>
          <p:nvPr/>
        </p:nvSpPr>
        <p:spPr>
          <a:xfrm rot="20861391">
            <a:off x="5856931" y="931343"/>
            <a:ext cx="987311" cy="865255"/>
          </a:xfrm>
          <a:prstGeom prst="wave">
            <a:avLst>
              <a:gd name="adj1" fmla="val 12500"/>
              <a:gd name="adj2" fmla="val -6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Question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7779811" y="3596603"/>
            <a:ext cx="0" cy="216499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887666" y="3607113"/>
            <a:ext cx="0" cy="216499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0071066" y="3633651"/>
            <a:ext cx="0" cy="216499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1209137" y="3607113"/>
            <a:ext cx="17922" cy="295587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992354" y="4869601"/>
            <a:ext cx="34183" cy="334531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11328517" y="4884558"/>
            <a:ext cx="39614" cy="269784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19" grpId="0" animBg="1"/>
      <p:bldP spid="20" grpId="0" animBg="1"/>
      <p:bldP spid="21" grpId="0" animBg="1"/>
      <p:bldP spid="23" grpId="0" animBg="1"/>
      <p:bldP spid="28" grpId="0" animBg="1"/>
      <p:bldP spid="29" grpId="0" animBg="1"/>
      <p:bldP spid="2048" grpId="0" animBg="1"/>
      <p:bldP spid="2056" grpId="0" animBg="1"/>
      <p:bldP spid="2057" grpId="0" animBg="1"/>
      <p:bldP spid="2058" grpId="0" animBg="1"/>
      <p:bldP spid="2068" grpId="0" animBg="1"/>
      <p:bldP spid="2086" grpId="0" animBg="1"/>
      <p:bldP spid="109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 steps after the 3 questions…..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decision on need to bid or gather quotes.</a:t>
            </a:r>
          </a:p>
          <a:p>
            <a:pPr lvl="1"/>
            <a:r>
              <a:rPr lang="en-US" dirty="0" smtClean="0"/>
              <a:t>If unsure… ask!!  Or if you just want confirmation… ask!!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Need information on available bids, NYS Contract, National Purchasing Cooperatives or where to go to get quotes…. Ask!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back up for your decision.</a:t>
            </a:r>
          </a:p>
          <a:p>
            <a:pPr lvl="1"/>
            <a:r>
              <a:rPr lang="en-US" dirty="0" smtClean="0"/>
              <a:t>Documentation to show we are following our purchasing policy.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589055" y="810326"/>
            <a:ext cx="3184634" cy="2030598"/>
          </a:xfrm>
          <a:prstGeom prst="wedgeEllipseCallout">
            <a:avLst>
              <a:gd name="adj1" fmla="val -49667"/>
              <a:gd name="adj2" fmla="val 4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Cathy Jacob</a:t>
            </a:r>
          </a:p>
          <a:p>
            <a:pPr algn="ctr"/>
            <a:r>
              <a:rPr lang="en-US" dirty="0" smtClean="0"/>
              <a:t>Purchasing Assistant</a:t>
            </a:r>
          </a:p>
          <a:p>
            <a:pPr algn="ctr"/>
            <a:r>
              <a:rPr lang="en-US" dirty="0" smtClean="0">
                <a:hlinkClick r:id="rId2"/>
              </a:rPr>
              <a:t>cjacob@oncboces.org</a:t>
            </a:r>
            <a:endParaRPr lang="en-US" dirty="0" smtClean="0"/>
          </a:p>
          <a:p>
            <a:pPr algn="ctr"/>
            <a:r>
              <a:rPr lang="en-US" dirty="0" smtClean="0"/>
              <a:t>(607) 588-6291 ext. 2126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898</Words>
  <Application>Microsoft Office PowerPoint</Application>
  <PresentationFormat>Widescreen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Introduction to ONC BOCES Purchasing</vt:lpstr>
      <vt:lpstr>Agenda  </vt:lpstr>
      <vt:lpstr>What guides our Purchasing process?</vt:lpstr>
      <vt:lpstr>Purchasing Directive from BOE</vt:lpstr>
      <vt:lpstr>How to accomplish Purchasing directive from BOE….</vt:lpstr>
      <vt:lpstr>How to accomplish Purchasing directives from BOE….</vt:lpstr>
      <vt:lpstr>PowerPoint Presentation</vt:lpstr>
      <vt:lpstr>PowerPoint Presentation</vt:lpstr>
      <vt:lpstr>Next steps after the 3 questions…..</vt:lpstr>
      <vt:lpstr>Time to enter a requisition…….</vt:lpstr>
      <vt:lpstr>Requisition Entry</vt:lpstr>
      <vt:lpstr>PO Entry -  Helpful Reminders</vt:lpstr>
      <vt:lpstr>PO Entry -  Helpful Reminders</vt:lpstr>
      <vt:lpstr>PO Approval Process</vt:lpstr>
      <vt:lpstr>PowerPoint Presentation</vt:lpstr>
      <vt:lpstr>PO Approval Process</vt:lpstr>
      <vt:lpstr>PO Approval Process</vt:lpstr>
      <vt:lpstr>P-Card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Chase</dc:creator>
  <cp:lastModifiedBy>Lynn Chase</cp:lastModifiedBy>
  <cp:revision>181</cp:revision>
  <cp:lastPrinted>2018-08-28T15:52:42Z</cp:lastPrinted>
  <dcterms:created xsi:type="dcterms:W3CDTF">2016-08-18T16:37:33Z</dcterms:created>
  <dcterms:modified xsi:type="dcterms:W3CDTF">2018-09-04T12:49:58Z</dcterms:modified>
</cp:coreProperties>
</file>